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81" r:id="rId2"/>
    <p:sldId id="256" r:id="rId3"/>
    <p:sldId id="257" r:id="rId4"/>
    <p:sldId id="258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7"/>
    <p:restoredTop sz="94659"/>
  </p:normalViewPr>
  <p:slideViewPr>
    <p:cSldViewPr snapToGrid="0" snapToObjects="1">
      <p:cViewPr varScale="1">
        <p:scale>
          <a:sx n="75" d="100"/>
          <a:sy n="75" d="100"/>
        </p:scale>
        <p:origin x="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592F9-5959-AA44-896C-582BA64A5FB9}" type="datetimeFigureOut">
              <a:rPr lang="pl-PL" smtClean="0"/>
              <a:t>2019-04-12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420A8-17CA-B148-AF92-D0080BB6A1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383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20A8-17CA-B148-AF92-D0080BB6A134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479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Przeciągnij obraz na symbol zastępczy lub kliknij ikonę, aby go dodać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Przeciągnij obraz na symbol zastępczy lub kliknij ikonę, aby go dodać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Tekstowe 6"/>
          <p:cNvSpPr txBox="1"/>
          <p:nvPr/>
        </p:nvSpPr>
        <p:spPr>
          <a:xfrm>
            <a:off x="4132162" y="1597306"/>
            <a:ext cx="1066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183038" y="78707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1" name="Obraz 2" descr="http://edukacjafilozoficzna.wsie.edu.pl/wp-content/uploads/2016/12/logo-eu-1024x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38" y="787078"/>
            <a:ext cx="5765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eTekstowe 11"/>
          <p:cNvSpPr txBox="1"/>
          <p:nvPr/>
        </p:nvSpPr>
        <p:spPr>
          <a:xfrm>
            <a:off x="1307939" y="3576577"/>
            <a:ext cx="9803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 smtClean="0"/>
              <a:t>	Projekt </a:t>
            </a:r>
            <a:r>
              <a:rPr lang="pl-PL" b="1" dirty="0"/>
              <a:t>„Szkolenia dla kadry edukacji szkolnej w wymiarze europejskim”  </a:t>
            </a:r>
            <a:r>
              <a:rPr lang="pl-PL" dirty="0"/>
              <a:t>realizowany w Zespole Szkół Kształcenia Ustawicznego od 01.10.2018 do 29.02.2020, finansowany ze środków Europejskiego Funduszu Społecznego, Program Operacyjny Wiedza Edukacja Rozwój (POWER) w ramach projektu: „Ponadnarodowa Mobilność Kadry Edukacji Szkolnej”</a:t>
            </a:r>
            <a:r>
              <a:rPr lang="pl-PL" b="1" dirty="0"/>
              <a:t> – </a:t>
            </a:r>
            <a:r>
              <a:rPr lang="pl-PL" dirty="0"/>
              <a:t>nr  POWERSE-2018-1-PL01-KA101-049092.</a:t>
            </a:r>
          </a:p>
          <a:p>
            <a:r>
              <a:rPr lang="pl-PL" dirty="0"/>
              <a:t>Dofinansowanie projektu z UE: 84 428,56 PLN</a:t>
            </a:r>
          </a:p>
        </p:txBody>
      </p:sp>
    </p:spTree>
    <p:extLst>
      <p:ext uri="{BB962C8B-B14F-4D97-AF65-F5344CB8AC3E}">
        <p14:creationId xmlns:p14="http://schemas.microsoft.com/office/powerpoint/2010/main" val="156134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9717088" cy="2971801"/>
          </a:xfrm>
        </p:spPr>
        <p:txBody>
          <a:bodyPr anchor="ctr">
            <a:normAutofit/>
          </a:bodyPr>
          <a:lstStyle/>
          <a:p>
            <a:pPr algn="ctr"/>
            <a:r>
              <a:rPr lang="pl-PL" sz="4000" dirty="0" smtClean="0"/>
              <a:t>Podróż na wyspę </a:t>
            </a:r>
            <a:r>
              <a:rPr lang="pl-PL" sz="4000" dirty="0" err="1" smtClean="0"/>
              <a:t>wight</a:t>
            </a: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>zwiedzanie </a:t>
            </a:r>
            <a:r>
              <a:rPr lang="pl-PL" sz="4000" dirty="0" err="1" smtClean="0"/>
              <a:t>osborne</a:t>
            </a:r>
            <a:r>
              <a:rPr lang="pl-PL" sz="4000" dirty="0" smtClean="0"/>
              <a:t> House</a:t>
            </a:r>
            <a:endParaRPr lang="pl-PL" sz="4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pl-PL" dirty="0" smtClean="0"/>
              <a:t>W ramach projektu: Mobilność edukacyjna </a:t>
            </a:r>
            <a:r>
              <a:rPr lang="mr-IN" dirty="0" smtClean="0"/>
              <a:t>–</a:t>
            </a:r>
            <a:r>
              <a:rPr lang="pl-PL" dirty="0" smtClean="0"/>
              <a:t> Mobilność kadry edukacji szkolnej.</a:t>
            </a:r>
          </a:p>
          <a:p>
            <a:r>
              <a:rPr lang="pl-PL" dirty="0" smtClean="0"/>
              <a:t>17 </a:t>
            </a:r>
            <a:r>
              <a:rPr lang="mr-IN" dirty="0" smtClean="0"/>
              <a:t>–</a:t>
            </a:r>
            <a:r>
              <a:rPr lang="pl-PL" dirty="0" smtClean="0"/>
              <a:t> 22 lutego 2019 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601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388" y="1421878"/>
            <a:ext cx="4519525" cy="3897774"/>
          </a:xfrm>
        </p:spPr>
      </p:pic>
      <p:sp>
        <p:nvSpPr>
          <p:cNvPr id="5" name="PoleTekstowe 4"/>
          <p:cNvSpPr txBox="1"/>
          <p:nvPr/>
        </p:nvSpPr>
        <p:spPr>
          <a:xfrm>
            <a:off x="308020" y="751419"/>
            <a:ext cx="68928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Isle of Wight</a:t>
            </a:r>
            <a:r>
              <a:rPr lang="pl-PL" sz="2000" dirty="0"/>
              <a:t> – wyspa należąca do </a:t>
            </a:r>
            <a:r>
              <a:rPr lang="pl-PL" sz="2000" dirty="0" smtClean="0"/>
              <a:t>archipelagu</a:t>
            </a:r>
            <a:r>
              <a:rPr lang="pl-PL" sz="2000" dirty="0"/>
              <a:t> </a:t>
            </a:r>
            <a:r>
              <a:rPr lang="pl-PL" sz="2000" dirty="0" smtClean="0"/>
              <a:t>Wysp</a:t>
            </a:r>
            <a:r>
              <a:rPr lang="pl-PL" sz="2000" dirty="0"/>
              <a:t> </a:t>
            </a:r>
            <a:r>
              <a:rPr lang="pl-PL" sz="2000" dirty="0" smtClean="0"/>
              <a:t>Brytyjskich, </a:t>
            </a:r>
            <a:r>
              <a:rPr lang="pl-PL" sz="2000" dirty="0"/>
              <a:t>oddzielona od brytyjskiego wybrzeża </a:t>
            </a:r>
            <a:r>
              <a:rPr lang="pl-PL" sz="2000" dirty="0" smtClean="0"/>
              <a:t>cieśniną</a:t>
            </a:r>
            <a:r>
              <a:rPr lang="pl-PL" sz="2000" dirty="0"/>
              <a:t> </a:t>
            </a:r>
            <a:r>
              <a:rPr lang="pl-PL" sz="2000" dirty="0" err="1" smtClean="0"/>
              <a:t>Solent</a:t>
            </a:r>
            <a:r>
              <a:rPr lang="pl-PL" sz="2000" dirty="0" smtClean="0"/>
              <a:t>. </a:t>
            </a:r>
            <a:r>
              <a:rPr lang="pl-PL" sz="2000" dirty="0"/>
              <a:t>Kształtem przypomina romb </a:t>
            </a:r>
            <a:r>
              <a:rPr lang="pl-PL" sz="2000" dirty="0" smtClean="0"/>
              <a:t>                     o wymiarach 26 </a:t>
            </a:r>
            <a:r>
              <a:rPr lang="pl-PL" sz="2000" dirty="0"/>
              <a:t>na 39 kilometrów i powierzchni 384 km². </a:t>
            </a:r>
          </a:p>
          <a:p>
            <a:pPr algn="just"/>
            <a:r>
              <a:rPr lang="pl-PL" sz="2000" dirty="0"/>
              <a:t>Wyspa Wight jest jednym z najbogatszych </a:t>
            </a:r>
            <a:r>
              <a:rPr lang="pl-PL" sz="2000" dirty="0" smtClean="0"/>
              <a:t>                        w skamieniałości dinozaurów</a:t>
            </a:r>
            <a:r>
              <a:rPr lang="pl-PL" sz="2000" dirty="0"/>
              <a:t> miejsc w Europie. Znaleziono tu skamieniałości ponad 20 gatunków dinozaurów oraz innych zwierząt </a:t>
            </a:r>
            <a:r>
              <a:rPr lang="pl-PL" sz="2000" dirty="0" smtClean="0"/>
              <a:t>z</a:t>
            </a:r>
            <a:r>
              <a:rPr lang="pl-PL" sz="2000" dirty="0"/>
              <a:t> </a:t>
            </a:r>
            <a:r>
              <a:rPr lang="pl-PL" sz="2000" dirty="0" smtClean="0"/>
              <a:t>okresu kredy.               W </a:t>
            </a:r>
            <a:r>
              <a:rPr lang="pl-PL" sz="2000" dirty="0"/>
              <a:t>zatoce Compton podczas odpływu widoczne są ślady dinozaura.</a:t>
            </a:r>
          </a:p>
          <a:p>
            <a:pPr algn="just"/>
            <a:r>
              <a:rPr lang="pl-PL" sz="2000" dirty="0"/>
              <a:t>Wyspa Wight jest jednym z nielicznych miejsc w Anglii</a:t>
            </a:r>
            <a:r>
              <a:rPr lang="pl-PL" sz="2000" dirty="0" smtClean="0"/>
              <a:t>,                    </a:t>
            </a:r>
            <a:r>
              <a:rPr lang="pl-PL" sz="2000" dirty="0"/>
              <a:t>w którym występują rude wiewiórki (innym </a:t>
            </a:r>
            <a:r>
              <a:rPr lang="pl-PL" sz="2000" dirty="0" smtClean="0"/>
              <a:t>jest</a:t>
            </a:r>
            <a:r>
              <a:rPr lang="pl-PL" sz="2000" dirty="0"/>
              <a:t> </a:t>
            </a:r>
            <a:r>
              <a:rPr lang="pl-PL" sz="2000" dirty="0" smtClean="0"/>
              <a:t>wyspa </a:t>
            </a:r>
            <a:r>
              <a:rPr lang="pl-PL" sz="2000" dirty="0" err="1" smtClean="0"/>
              <a:t>Brownsea</a:t>
            </a:r>
            <a:r>
              <a:rPr lang="pl-PL" sz="2000" dirty="0" smtClean="0"/>
              <a:t>). </a:t>
            </a:r>
            <a:r>
              <a:rPr lang="pl-PL" sz="2000" dirty="0"/>
              <a:t>W odróżnieniu od reszty kraju, na wyspie nie ma wiewiórek szarych. Z gatunków ochronnych spotyka </a:t>
            </a:r>
            <a:r>
              <a:rPr lang="pl-PL" sz="2000" dirty="0" smtClean="0"/>
              <a:t>się</a:t>
            </a:r>
            <a:r>
              <a:rPr lang="pl-PL" sz="2000" dirty="0"/>
              <a:t> </a:t>
            </a:r>
            <a:r>
              <a:rPr lang="pl-PL" sz="2000" dirty="0" smtClean="0"/>
              <a:t>susła,</a:t>
            </a:r>
            <a:r>
              <a:rPr lang="pl-PL" sz="2000" dirty="0"/>
              <a:t> </a:t>
            </a:r>
            <a:r>
              <a:rPr lang="pl-PL" sz="2000" dirty="0" smtClean="0"/>
              <a:t>nietoperze. </a:t>
            </a:r>
            <a:r>
              <a:rPr lang="pl-PL" sz="2000" dirty="0"/>
              <a:t>Kwiatem – symbolem wyspy została wybrana w roku 2002 w drodze </a:t>
            </a:r>
            <a:r>
              <a:rPr lang="pl-PL" sz="2000" dirty="0" smtClean="0"/>
              <a:t>plebiscytu</a:t>
            </a:r>
            <a:r>
              <a:rPr lang="pl-PL" sz="2000" dirty="0"/>
              <a:t> </a:t>
            </a:r>
            <a:r>
              <a:rPr lang="pl-PL" sz="2000" dirty="0" smtClean="0"/>
              <a:t>orchidea.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3896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2912" y="4830232"/>
            <a:ext cx="8534400" cy="1507067"/>
          </a:xfrm>
        </p:spPr>
        <p:txBody>
          <a:bodyPr>
            <a:noAutofit/>
          </a:bodyPr>
          <a:lstStyle/>
          <a:p>
            <a:pPr algn="just"/>
            <a:r>
              <a:rPr lang="pl-PL" sz="2000" cap="none" dirty="0"/>
              <a:t>Z</a:t>
            </a:r>
            <a:r>
              <a:rPr lang="pl-PL" sz="2000" cap="none" dirty="0" smtClean="0"/>
              <a:t> </a:t>
            </a:r>
            <a:r>
              <a:rPr lang="pl-PL" sz="2000" cap="none" dirty="0" err="1"/>
              <a:t>P</a:t>
            </a:r>
            <a:r>
              <a:rPr lang="pl-PL" sz="2000" cap="none" dirty="0" err="1" smtClean="0"/>
              <a:t>ortsmouth</a:t>
            </a:r>
            <a:r>
              <a:rPr lang="pl-PL" sz="2000" cap="none" dirty="0" smtClean="0"/>
              <a:t> na </a:t>
            </a:r>
            <a:r>
              <a:rPr lang="pl-PL" sz="2000" cap="none" dirty="0"/>
              <a:t>I</a:t>
            </a:r>
            <a:r>
              <a:rPr lang="pl-PL" sz="2000" cap="none" dirty="0" smtClean="0"/>
              <a:t>sle of </a:t>
            </a:r>
            <a:r>
              <a:rPr lang="pl-PL" sz="2000" cap="none" dirty="0"/>
              <a:t>W</a:t>
            </a:r>
            <a:r>
              <a:rPr lang="pl-PL" sz="2000" cap="none" dirty="0" smtClean="0"/>
              <a:t>ight kursuje  </a:t>
            </a:r>
            <a:r>
              <a:rPr lang="pl-PL" sz="2000" b="1" cap="none" dirty="0" smtClean="0"/>
              <a:t>poduszkowiec</a:t>
            </a:r>
            <a:r>
              <a:rPr lang="pl-PL" sz="2000" cap="none" dirty="0" smtClean="0"/>
              <a:t>. Podróż nim jest atrakcją samą w sobie. Niestety, jest to opcja tylko dla pieszych turystów. Poduszkowiec pokonuje trasę w ciągu zaledwie 10 minut. </a:t>
            </a:r>
            <a:endParaRPr lang="pl-PL" sz="2000" cap="none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298" y="471485"/>
            <a:ext cx="2033290" cy="3614738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1314">
            <a:off x="532206" y="880468"/>
            <a:ext cx="3729034" cy="279677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70567" y="635047"/>
            <a:ext cx="4383486" cy="328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71450" y="171450"/>
            <a:ext cx="6800850" cy="668655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pl-PL" sz="5200" dirty="0" err="1">
                <a:solidFill>
                  <a:schemeClr val="tx1"/>
                </a:solidFill>
              </a:rPr>
              <a:t>Osborne</a:t>
            </a:r>
            <a:r>
              <a:rPr lang="pl-PL" sz="5200" dirty="0">
                <a:solidFill>
                  <a:schemeClr val="tx1"/>
                </a:solidFill>
              </a:rPr>
              <a:t> House to zaprojektowany z niezwykłym rozmachem pałac, który miał służyć jako miejsce odpoczynku dla Księcia Alberta i Królowej Wiktorii. Niegdyś było samym centrum Imperium Brytyjskiego, miejscem gdzie witano i goszczono najważniejszych gości i pałacem rodziny królewskiej. Co ciekawe projektantem domu był sam Książę, który czerpał inspirację z włoskiego renesansu. Wnętrze oraz ogrody odzwierciedlają styl i pasję królewskiej pary.</a:t>
            </a:r>
          </a:p>
          <a:p>
            <a:pPr algn="just"/>
            <a:r>
              <a:rPr lang="pl-PL" sz="5200" dirty="0">
                <a:solidFill>
                  <a:schemeClr val="tx1"/>
                </a:solidFill>
              </a:rPr>
              <a:t>Z ciekawostek należy dodać, że wiele przedmiotów leżących w domu pozostawiono w miejscach, w których zostały położone przez księcia Alberta. Po śmierci Królowej Wiktorii w 1901 r., pokoje pary królewskiej zostały zamknięte aż do roku 1954, kiedy to Królowa Elżbieta II wydała nakaz ich otwarcia dla szerszej publiczności.</a:t>
            </a:r>
          </a:p>
          <a:p>
            <a:pPr algn="just"/>
            <a:r>
              <a:rPr lang="pl-PL" sz="5200" dirty="0">
                <a:solidFill>
                  <a:schemeClr val="tx1"/>
                </a:solidFill>
              </a:rPr>
              <a:t>Poza domem miejscem wartym zobaczenia jest leżący </a:t>
            </a:r>
            <a:r>
              <a:rPr lang="pl-PL" sz="5200" dirty="0" smtClean="0">
                <a:solidFill>
                  <a:schemeClr val="tx1"/>
                </a:solidFill>
              </a:rPr>
              <a:t>            w </a:t>
            </a:r>
            <a:r>
              <a:rPr lang="pl-PL" sz="5200" dirty="0">
                <a:solidFill>
                  <a:schemeClr val="tx1"/>
                </a:solidFill>
              </a:rPr>
              <a:t>lesie Swiss </a:t>
            </a:r>
            <a:r>
              <a:rPr lang="pl-PL" sz="5200" dirty="0" err="1">
                <a:solidFill>
                  <a:schemeClr val="tx1"/>
                </a:solidFill>
              </a:rPr>
              <a:t>Cotage</a:t>
            </a:r>
            <a:r>
              <a:rPr lang="pl-PL" sz="5200" dirty="0">
                <a:solidFill>
                  <a:schemeClr val="tx1"/>
                </a:solidFill>
              </a:rPr>
              <a:t>. W domku znajdziemy wystawę różnych drobiazgów z całego świata (większość z Indii), a dookoła budynku są dwa ogrody, niegdyś pielęgnowane przez dzieci królewskiej pary. Nieopodal znajduje się plac zabaw dla dzieci oraz rzeźbione drewniane zwierzęta. Przepiękne kwieciste ogrody uzupełniają owocowe drzewa, które w wielu przypadkach zostały posadzone przez samego Alberta.</a:t>
            </a:r>
          </a:p>
          <a:p>
            <a:pPr algn="just"/>
            <a:r>
              <a:rPr lang="pl-PL" sz="5200" dirty="0">
                <a:solidFill>
                  <a:schemeClr val="tx1"/>
                </a:solidFill>
              </a:rPr>
              <a:t>Na koniec dodam, że ścieżką prowadzącą z ogrodu można zejść na plażę, na której Królowa Wiktoria zażywała kąpieli oraz uczyła swoje dzieci pływać.</a:t>
            </a:r>
          </a:p>
          <a:p>
            <a:pPr algn="just"/>
            <a:r>
              <a:rPr lang="pl-PL" sz="5200" dirty="0" err="1">
                <a:solidFill>
                  <a:schemeClr val="tx1"/>
                </a:solidFill>
              </a:rPr>
              <a:t>Osborne</a:t>
            </a:r>
            <a:r>
              <a:rPr lang="pl-PL" sz="5200" dirty="0">
                <a:solidFill>
                  <a:schemeClr val="tx1"/>
                </a:solidFill>
              </a:rPr>
              <a:t> House jest jednym z najczęściej odwiedzanych pałaców w Wielkiej Brytanii,</a:t>
            </a:r>
          </a:p>
          <a:p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313334"/>
            <a:ext cx="4929187" cy="2558454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00" y="3013672"/>
            <a:ext cx="3701453" cy="370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70887" y="685800"/>
            <a:ext cx="3657600" cy="1371600"/>
          </a:xfrm>
        </p:spPr>
        <p:txBody>
          <a:bodyPr anchor="ctr"/>
          <a:lstStyle/>
          <a:p>
            <a:pPr algn="ctr"/>
            <a:r>
              <a:rPr lang="pl-PL" dirty="0" err="1" smtClean="0"/>
              <a:t>Osbourne</a:t>
            </a:r>
            <a:r>
              <a:rPr lang="pl-PL" dirty="0" smtClean="0"/>
              <a:t> </a:t>
            </a:r>
            <a:r>
              <a:rPr lang="pl-PL" dirty="0" err="1" smtClean="0"/>
              <a:t>house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1" y="685800"/>
            <a:ext cx="3973512" cy="2647352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70887" y="2057398"/>
            <a:ext cx="3657600" cy="4057651"/>
          </a:xfrm>
        </p:spPr>
        <p:txBody>
          <a:bodyPr>
            <a:noAutofit/>
          </a:bodyPr>
          <a:lstStyle/>
          <a:p>
            <a:pPr algn="just"/>
            <a:r>
              <a:rPr lang="pl-PL" sz="2100" dirty="0">
                <a:solidFill>
                  <a:schemeClr val="tx1"/>
                </a:solidFill>
              </a:rPr>
              <a:t>Gmach został wzniesiony w latach 1845-1851 według projektu Thomasa </a:t>
            </a:r>
            <a:r>
              <a:rPr lang="pl-PL" sz="2100" dirty="0" err="1">
                <a:solidFill>
                  <a:schemeClr val="tx1"/>
                </a:solidFill>
              </a:rPr>
              <a:t>Cubitta</a:t>
            </a:r>
            <a:r>
              <a:rPr lang="pl-PL" sz="2100" dirty="0">
                <a:solidFill>
                  <a:schemeClr val="tx1"/>
                </a:solidFill>
              </a:rPr>
              <a:t> na zlecenie królowej Wiktorii i jej małżonka, księcia Alberta. Inspiracją dla architekta były włoskie pałace </a:t>
            </a:r>
            <a:r>
              <a:rPr lang="pl-PL" sz="2100" dirty="0" smtClean="0">
                <a:solidFill>
                  <a:schemeClr val="tx1"/>
                </a:solidFill>
              </a:rPr>
              <a:t>                z </a:t>
            </a:r>
            <a:r>
              <a:rPr lang="pl-PL" sz="2100" dirty="0">
                <a:solidFill>
                  <a:schemeClr val="tx1"/>
                </a:solidFill>
              </a:rPr>
              <a:t>okresu renesansu. </a:t>
            </a:r>
            <a:r>
              <a:rPr lang="pl-PL" sz="2100" dirty="0" smtClean="0">
                <a:solidFill>
                  <a:schemeClr val="tx1"/>
                </a:solidFill>
              </a:rPr>
              <a:t>                 W </a:t>
            </a:r>
            <a:r>
              <a:rPr lang="pl-PL" sz="2100" dirty="0">
                <a:solidFill>
                  <a:schemeClr val="tx1"/>
                </a:solidFill>
              </a:rPr>
              <a:t>latach 1890-1891 budynek poddano rozbudowie</a:t>
            </a:r>
            <a:r>
              <a:rPr lang="pl-PL" sz="2000" dirty="0">
                <a:solidFill>
                  <a:schemeClr val="tx1"/>
                </a:solidFill>
              </a:rPr>
              <a:t>. </a:t>
            </a:r>
            <a:endParaRPr lang="pl-PL" sz="2000" b="1" dirty="0">
              <a:solidFill>
                <a:schemeClr val="tx1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1" y="3871911"/>
            <a:ext cx="3995092" cy="263842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63" y="175614"/>
            <a:ext cx="3798099" cy="264318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95" y="3132945"/>
            <a:ext cx="4056392" cy="33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0" y="1494036"/>
            <a:ext cx="4937125" cy="3263702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400175" y="142513"/>
            <a:ext cx="9329738" cy="1247161"/>
          </a:xfrm>
        </p:spPr>
        <p:txBody>
          <a:bodyPr anchor="ctr"/>
          <a:lstStyle/>
          <a:p>
            <a:pPr algn="just"/>
            <a:r>
              <a:rPr lang="pl-PL" sz="2000" dirty="0"/>
              <a:t>Parter urządzony został z wykorzystaniem wielu elementów pochodzących z Indii, których Wiktoria była cesarzową. Na terenie rezydencji zgromadzono też kolekcję obrazów pędzla Rudolfa Swobody, przedstawiających sceny i osoby z Indii.</a:t>
            </a:r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84" y="1389674"/>
            <a:ext cx="4040716" cy="3368064"/>
          </a:xfr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529" y="2776617"/>
            <a:ext cx="2974181" cy="39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3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7503" y="527598"/>
            <a:ext cx="4138613" cy="3103959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3876939" cy="2907704"/>
          </a:xfrm>
        </p:spPr>
      </p:pic>
      <p:pic>
        <p:nvPicPr>
          <p:cNvPr id="8" name="Symbol zastępczy zawartości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0687" y="527598"/>
            <a:ext cx="4138613" cy="310395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2" y="2986089"/>
            <a:ext cx="5162548" cy="387191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310" y="0"/>
            <a:ext cx="3863245" cy="2897433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180" y="3436144"/>
            <a:ext cx="3962400" cy="2971800"/>
          </a:xfrm>
          <a:prstGeom prst="rect">
            <a:avLst/>
          </a:prstGeom>
        </p:spPr>
      </p:pic>
      <p:sp>
        <p:nvSpPr>
          <p:cNvPr id="15" name="PoleTekstowe 14"/>
          <p:cNvSpPr txBox="1"/>
          <p:nvPr/>
        </p:nvSpPr>
        <p:spPr>
          <a:xfrm>
            <a:off x="160964" y="4308918"/>
            <a:ext cx="25390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Parter - jego wystrój                  i wyposażenie - </a:t>
            </a:r>
          </a:p>
          <a:p>
            <a:pPr algn="ctr"/>
            <a:r>
              <a:rPr lang="pl-PL" sz="2400" dirty="0"/>
              <a:t>s</a:t>
            </a:r>
            <a:r>
              <a:rPr lang="pl-PL" sz="2400" dirty="0" smtClean="0"/>
              <a:t>erwis, księga gości, prezenty jubileuszowe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40812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72079" y="300089"/>
            <a:ext cx="4649787" cy="576262"/>
          </a:xfrm>
        </p:spPr>
        <p:txBody>
          <a:bodyPr/>
          <a:lstStyle/>
          <a:p>
            <a:r>
              <a:rPr lang="pl-PL" sz="2400" dirty="0" smtClean="0"/>
              <a:t>Wnętrza pałacu - sypialnia</a:t>
            </a:r>
            <a:endParaRPr lang="pl-PL" sz="2400" dirty="0"/>
          </a:p>
        </p:txBody>
      </p:sp>
      <p:sp>
        <p:nvSpPr>
          <p:cNvPr id="9" name="PoleTekstowe 8"/>
          <p:cNvSpPr txBox="1"/>
          <p:nvPr/>
        </p:nvSpPr>
        <p:spPr>
          <a:xfrm>
            <a:off x="5622045" y="300089"/>
            <a:ext cx="6237994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700" dirty="0"/>
              <a:t>Ś</a:t>
            </a:r>
            <a:r>
              <a:rPr lang="pl-PL" sz="1700" dirty="0" smtClean="0"/>
              <a:t>lub Wiktorii z księciem Albertem odbył się10 </a:t>
            </a:r>
            <a:r>
              <a:rPr lang="pl-PL" sz="1700" dirty="0"/>
              <a:t>lutego 1840 r. w Kaplicy Królewskiej w St. </a:t>
            </a:r>
            <a:r>
              <a:rPr lang="pl-PL" sz="1700" dirty="0" err="1"/>
              <a:t>James’s</a:t>
            </a:r>
            <a:r>
              <a:rPr lang="pl-PL" sz="1700" dirty="0"/>
              <a:t> </a:t>
            </a:r>
            <a:r>
              <a:rPr lang="pl-PL" sz="1700" dirty="0" err="1"/>
              <a:t>Palace</a:t>
            </a:r>
            <a:r>
              <a:rPr lang="pl-PL" sz="1700" dirty="0"/>
              <a:t>. Albert stał się znany jako książę-małżonek, chociaż tytuł ten formalnie uzyskał dopiero w 1857 r. Albert nie otrzymał nigdy żadnego parowskiego tytułu.</a:t>
            </a:r>
            <a:endParaRPr lang="pl-PL" sz="1700" dirty="0" smtClean="0"/>
          </a:p>
          <a:p>
            <a:pPr algn="just"/>
            <a:r>
              <a:rPr lang="pl-PL" sz="1700" dirty="0" smtClean="0"/>
              <a:t>Albert </a:t>
            </a:r>
            <a:r>
              <a:rPr lang="pl-PL" sz="1700" dirty="0"/>
              <a:t>i Wiktoria tworzyli szczęśliwe, zgodne i kochające się małżeństwo. Książę-małżonek był nie tylko towarzyszem życia królowej, ale wywierał także wielki wpływ na życie polityczne Wielkiej Brytanii. Rychło stał się dla Wiktorii ważniejszym politycznym doradcą niż premier Melbourne</a:t>
            </a:r>
            <a:r>
              <a:rPr lang="pl-PL" sz="1700" dirty="0" smtClean="0"/>
              <a:t>.</a:t>
            </a:r>
          </a:p>
          <a:p>
            <a:pPr algn="just"/>
            <a:r>
              <a:rPr lang="pl-PL" sz="1700" dirty="0" smtClean="0"/>
              <a:t>Książę-małżonek </a:t>
            </a:r>
            <a:r>
              <a:rPr lang="pl-PL" sz="1700" dirty="0"/>
              <a:t>zmarł nagle 14 grudnia 1861 r. Jego śmierć załamała królową, która pogrążyła się w prawie permanentnej </a:t>
            </a:r>
            <a:r>
              <a:rPr lang="pl-PL" sz="1700" dirty="0" smtClean="0"/>
              <a:t>żałobie. </a:t>
            </a:r>
            <a:r>
              <a:rPr lang="pl-PL" sz="1700" dirty="0"/>
              <a:t>Przez resztę życia ubierała się na czarno. Rzadko pokazywała się publicznie, jeszcze rzadziej opuszczała Londyn. Jej odosobnienie przydało jej przydomek „Wdowy z Windsoru” </a:t>
            </a:r>
          </a:p>
        </p:txBody>
      </p:sp>
      <p:sp>
        <p:nvSpPr>
          <p:cNvPr id="11" name="PoleTekstowe 10"/>
          <p:cNvSpPr txBox="1"/>
          <p:nvPr/>
        </p:nvSpPr>
        <p:spPr>
          <a:xfrm>
            <a:off x="592666" y="4730792"/>
            <a:ext cx="100584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dirty="0" smtClean="0"/>
              <a:t>Śmierć Wiktorii:</a:t>
            </a:r>
            <a:r>
              <a:rPr lang="pl-PL" sz="1700" dirty="0"/>
              <a:t/>
            </a:r>
            <a:br>
              <a:rPr lang="pl-PL" sz="1700" dirty="0"/>
            </a:br>
            <a:r>
              <a:rPr lang="pl-PL" sz="1700" dirty="0" smtClean="0"/>
              <a:t>	Zgodnie </a:t>
            </a:r>
            <a:r>
              <a:rPr lang="pl-PL" sz="1700" dirty="0"/>
              <a:t>ze swoim zwyczajem, święta Bożego Narodzenia 1900 r. królowa spędziła </a:t>
            </a:r>
            <a:r>
              <a:rPr lang="pl-PL" sz="1700" dirty="0" smtClean="0"/>
              <a:t>                  w </a:t>
            </a:r>
            <a:r>
              <a:rPr lang="pl-PL" sz="1700" dirty="0" err="1"/>
              <a:t>Osborne</a:t>
            </a:r>
            <a:r>
              <a:rPr lang="pl-PL" sz="1700" dirty="0"/>
              <a:t> House. Zmarła na krwiaka mózgu 22 stycznia 1901 r. w wieku 81 lat. Zgodnie ze swoim życzeniem została pochowana w białej sukni i ślubnym welonie. Ponieważ nie lubiła czarnych pogrzebów, Londyn udekorowano z tej okazji purpurą i bielą. Wiktoria panowała przez 63 lata, 7 miesięcy i 2 </a:t>
            </a:r>
            <a:r>
              <a:rPr lang="pl-PL" sz="1700" dirty="0" smtClean="0"/>
              <a:t>dni. </a:t>
            </a:r>
            <a:r>
              <a:rPr lang="pl-PL" sz="1600" dirty="0"/>
              <a:t> J</a:t>
            </a:r>
            <a:r>
              <a:rPr lang="pl-PL" sz="1600" dirty="0" smtClean="0"/>
              <a:t>ej </a:t>
            </a:r>
            <a:r>
              <a:rPr lang="pl-PL" sz="1600" dirty="0"/>
              <a:t>rekord długości panowania pobiła 9 września 2015 roku jej </a:t>
            </a:r>
            <a:r>
              <a:rPr lang="pl-PL" sz="1600" dirty="0" smtClean="0"/>
              <a:t>praprawnuczka</a:t>
            </a:r>
            <a:r>
              <a:rPr lang="pl-PL" sz="1600" dirty="0"/>
              <a:t> </a:t>
            </a:r>
            <a:r>
              <a:rPr lang="pl-PL" sz="1600" dirty="0" smtClean="0"/>
              <a:t>Elżbieta II.</a:t>
            </a:r>
            <a:endParaRPr lang="pl-PL" sz="1700" dirty="0"/>
          </a:p>
        </p:txBody>
      </p:sp>
      <p:pic>
        <p:nvPicPr>
          <p:cNvPr id="14" name="Symbol zastępczy zawartości 1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6" y="892302"/>
            <a:ext cx="4772225" cy="3770058"/>
          </a:xfrm>
        </p:spPr>
      </p:pic>
    </p:spTree>
    <p:extLst>
      <p:ext uri="{BB962C8B-B14F-4D97-AF65-F5344CB8AC3E}">
        <p14:creationId xmlns:p14="http://schemas.microsoft.com/office/powerpoint/2010/main" val="21377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6141" y="315410"/>
            <a:ext cx="4649787" cy="576262"/>
          </a:xfrm>
        </p:spPr>
        <p:txBody>
          <a:bodyPr/>
          <a:lstStyle/>
          <a:p>
            <a:pPr algn="ctr"/>
            <a:r>
              <a:rPr lang="pl-PL" dirty="0"/>
              <a:t>J</a:t>
            </a:r>
            <a:r>
              <a:rPr lang="pl-PL" dirty="0" smtClean="0"/>
              <a:t>adalnia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5" y="1177843"/>
            <a:ext cx="5282060" cy="4354856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215" y="315410"/>
            <a:ext cx="4665134" cy="576262"/>
          </a:xfrm>
        </p:spPr>
        <p:txBody>
          <a:bodyPr/>
          <a:lstStyle/>
          <a:p>
            <a:pPr algn="ctr"/>
            <a:r>
              <a:rPr lang="pl-PL" dirty="0"/>
              <a:t>S</a:t>
            </a:r>
            <a:r>
              <a:rPr lang="pl-PL" dirty="0" smtClean="0"/>
              <a:t>alon</a:t>
            </a:r>
            <a:endParaRPr lang="pl-PL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72" y="1177842"/>
            <a:ext cx="5609368" cy="4354857"/>
          </a:xfrm>
        </p:spPr>
      </p:pic>
    </p:spTree>
    <p:extLst>
      <p:ext uri="{BB962C8B-B14F-4D97-AF65-F5344CB8AC3E}">
        <p14:creationId xmlns:p14="http://schemas.microsoft.com/office/powerpoint/2010/main" val="156774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6608" y="237281"/>
            <a:ext cx="4649787" cy="576262"/>
          </a:xfrm>
        </p:spPr>
        <p:txBody>
          <a:bodyPr/>
          <a:lstStyle/>
          <a:p>
            <a:pPr algn="ctr"/>
            <a:r>
              <a:rPr lang="pl-PL" dirty="0" smtClean="0"/>
              <a:t>Pokój myśliwski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08" y="971800"/>
            <a:ext cx="3978719" cy="5036353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986468" y="245962"/>
            <a:ext cx="4665134" cy="576262"/>
          </a:xfrm>
        </p:spPr>
        <p:txBody>
          <a:bodyPr/>
          <a:lstStyle/>
          <a:p>
            <a:pPr algn="ctr"/>
            <a:r>
              <a:rPr lang="pl-PL" dirty="0" smtClean="0"/>
              <a:t>Pokój hinduski</a:t>
            </a:r>
            <a:endParaRPr lang="pl-PL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435" y="1262062"/>
            <a:ext cx="6683746" cy="4455831"/>
          </a:xfrm>
        </p:spPr>
      </p:pic>
    </p:spTree>
    <p:extLst>
      <p:ext uri="{BB962C8B-B14F-4D97-AF65-F5344CB8AC3E}">
        <p14:creationId xmlns:p14="http://schemas.microsoft.com/office/powerpoint/2010/main" val="6226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7792" y="358815"/>
            <a:ext cx="11470512" cy="903247"/>
          </a:xfrm>
        </p:spPr>
        <p:txBody>
          <a:bodyPr/>
          <a:lstStyle/>
          <a:p>
            <a:pPr algn="ctr"/>
            <a:r>
              <a:rPr lang="pl-PL" sz="1800" dirty="0" smtClean="0"/>
              <a:t>Salon, w którym Alexander Graham Bell zaprezentował Królowej Wiktorii swój wynalazek w postaci telefonu</a:t>
            </a:r>
            <a:endParaRPr lang="pl-PL" sz="1800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98" y="1214154"/>
            <a:ext cx="4842179" cy="5049778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298" y="1850552"/>
            <a:ext cx="5833006" cy="3888671"/>
          </a:xfrm>
        </p:spPr>
      </p:pic>
    </p:spTree>
    <p:extLst>
      <p:ext uri="{BB962C8B-B14F-4D97-AF65-F5344CB8AC3E}">
        <p14:creationId xmlns:p14="http://schemas.microsoft.com/office/powerpoint/2010/main" val="98258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4211" y="157163"/>
            <a:ext cx="10983070" cy="727869"/>
          </a:xfrm>
        </p:spPr>
        <p:txBody>
          <a:bodyPr/>
          <a:lstStyle/>
          <a:p>
            <a:pPr algn="ctr"/>
            <a:r>
              <a:rPr lang="pl-PL" sz="1800" dirty="0" smtClean="0"/>
              <a:t>Na samej górze pałacu umieszczono pokój dla dzieci. </a:t>
            </a:r>
          </a:p>
          <a:p>
            <a:pPr algn="ctr"/>
            <a:r>
              <a:rPr lang="pl-PL" sz="1800" dirty="0" smtClean="0"/>
              <a:t>Wiktoria w ciągu pięciu lat urodziła czworo pociech.</a:t>
            </a:r>
            <a:endParaRPr lang="pl-PL" sz="1800" dirty="0"/>
          </a:p>
        </p:txBody>
      </p:sp>
      <p:pic>
        <p:nvPicPr>
          <p:cNvPr id="7" name="IMG_1331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5264" y="1093787"/>
            <a:ext cx="7700963" cy="5071609"/>
          </a:xfrm>
        </p:spPr>
      </p:pic>
    </p:spTree>
    <p:extLst>
      <p:ext uri="{BB962C8B-B14F-4D97-AF65-F5344CB8AC3E}">
        <p14:creationId xmlns:p14="http://schemas.microsoft.com/office/powerpoint/2010/main" val="170544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153038" y="300303"/>
            <a:ext cx="4649787" cy="576262"/>
          </a:xfrm>
        </p:spPr>
        <p:txBody>
          <a:bodyPr/>
          <a:lstStyle/>
          <a:p>
            <a:pPr algn="ctr"/>
            <a:r>
              <a:rPr lang="pl-PL" sz="1800" dirty="0" smtClean="0"/>
              <a:t>Apartament dla dzieci</a:t>
            </a:r>
            <a:endParaRPr lang="pl-PL" sz="1800" dirty="0"/>
          </a:p>
        </p:txBody>
      </p:sp>
      <p:pic>
        <p:nvPicPr>
          <p:cNvPr id="11" name="Symbol zastępczy zawartości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544" y="1649360"/>
            <a:ext cx="2754443" cy="2065832"/>
          </a:xfrm>
        </p:spPr>
      </p:pic>
      <p:sp>
        <p:nvSpPr>
          <p:cNvPr id="9" name="PoleTekstowe 8"/>
          <p:cNvSpPr txBox="1"/>
          <p:nvPr/>
        </p:nvSpPr>
        <p:spPr>
          <a:xfrm>
            <a:off x="904665" y="4811911"/>
            <a:ext cx="107760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dirty="0"/>
              <a:t>Wiktoria i Albert mieli dziewięcioro potomków. Królowa nienawidziła bycia w ciąży i karmienia niemowląt. Twierdziła, że karmienie piersią jest obrzydliwe. Monarchini przez całe życie kochała swojego męża, ale dla dzieci była niesamowicie surowa i nie okazywała im uczuć. Najbardziej zimne stosunki miała z najstarszym synem. </a:t>
            </a:r>
            <a:r>
              <a:rPr lang="pl-PL" sz="1600" dirty="0" err="1"/>
              <a:t>Bertie</a:t>
            </a:r>
            <a:r>
              <a:rPr lang="pl-PL" sz="1600" dirty="0"/>
              <a:t> nie był zbytnio zdolny i jego rodzice uważali go za półgłówka. Gdy był w wojsku i znaleziono go w łóżku z prostytutką, ojciec napisał do niego długi list pełen wyrzutów. Pewnego dnia Albert odwiedził syna w Cambridge i wybrali się na spacer w deszczu. Albert przeziębił się poważnie i trzy tygodnie później zmarł. Wiktoria do końca życia obwiniała syna o śmierć męża.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86" y="208594"/>
            <a:ext cx="3284237" cy="2198940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86" y="2450782"/>
            <a:ext cx="3284237" cy="2190560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6" y="896663"/>
            <a:ext cx="4514702" cy="3441570"/>
          </a:xfrm>
        </p:spPr>
      </p:pic>
    </p:spTree>
    <p:extLst>
      <p:ext uri="{BB962C8B-B14F-4D97-AF65-F5344CB8AC3E}">
        <p14:creationId xmlns:p14="http://schemas.microsoft.com/office/powerpoint/2010/main" val="201573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00338" y="128588"/>
            <a:ext cx="6443662" cy="403847"/>
          </a:xfrm>
        </p:spPr>
        <p:txBody>
          <a:bodyPr/>
          <a:lstStyle/>
          <a:p>
            <a:pPr algn="ctr"/>
            <a:r>
              <a:rPr lang="pl-PL" sz="1800" dirty="0" smtClean="0"/>
              <a:t>Gabinet, salon i pokój audiencyjny Królowej</a:t>
            </a:r>
            <a:endParaRPr lang="pl-PL" sz="1800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1" y="540373"/>
            <a:ext cx="4964234" cy="3182315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280" y="540373"/>
            <a:ext cx="5171303" cy="3174377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1" y="3841348"/>
            <a:ext cx="5012031" cy="2786604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279" y="3978797"/>
            <a:ext cx="5171303" cy="2786604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98" y="2404799"/>
            <a:ext cx="3084547" cy="231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092" y="204787"/>
            <a:ext cx="4040717" cy="3030538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4" y="204787"/>
            <a:ext cx="4040716" cy="3030537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211" y="2186329"/>
            <a:ext cx="5927870" cy="4671671"/>
          </a:xfrm>
          <a:prstGeom prst="rect">
            <a:avLst/>
          </a:prstGeom>
        </p:spPr>
      </p:pic>
      <p:sp>
        <p:nvSpPr>
          <p:cNvPr id="10" name="PoleTekstowe 9"/>
          <p:cNvSpPr txBox="1"/>
          <p:nvPr/>
        </p:nvSpPr>
        <p:spPr>
          <a:xfrm>
            <a:off x="4467828" y="872393"/>
            <a:ext cx="3252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Garderoba Jej Cesarskiej Wysokości</a:t>
            </a:r>
            <a:endParaRPr lang="pl-PL" dirty="0"/>
          </a:p>
        </p:txBody>
      </p:sp>
      <p:sp>
        <p:nvSpPr>
          <p:cNvPr id="11" name="PoleTekstowe 10"/>
          <p:cNvSpPr txBox="1"/>
          <p:nvPr/>
        </p:nvSpPr>
        <p:spPr>
          <a:xfrm>
            <a:off x="9115391" y="3235324"/>
            <a:ext cx="287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Walizeczka </a:t>
            </a:r>
            <a:r>
              <a:rPr lang="pl-PL" smtClean="0"/>
              <a:t>z perfumami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12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81651" y="308770"/>
            <a:ext cx="4649787" cy="576262"/>
          </a:xfrm>
        </p:spPr>
        <p:txBody>
          <a:bodyPr anchor="ctr"/>
          <a:lstStyle/>
          <a:p>
            <a:pPr algn="ctr"/>
            <a:r>
              <a:rPr lang="pl-PL" sz="1800" dirty="0" smtClean="0"/>
              <a:t>Wnętrza pałacowe - halle</a:t>
            </a:r>
            <a:endParaRPr lang="pl-PL" sz="1800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6" y="772289"/>
            <a:ext cx="4546917" cy="3030538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158" y="3330219"/>
            <a:ext cx="2351279" cy="3527781"/>
          </a:xfr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102" y="308770"/>
            <a:ext cx="2242564" cy="2990085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80" y="4011176"/>
            <a:ext cx="2746997" cy="2746997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966" y="811355"/>
            <a:ext cx="3428691" cy="514429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266" y="3328307"/>
            <a:ext cx="5091156" cy="342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8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835876" y="1286026"/>
            <a:ext cx="2048719" cy="576262"/>
          </a:xfrm>
        </p:spPr>
        <p:txBody>
          <a:bodyPr anchor="ctr"/>
          <a:lstStyle/>
          <a:p>
            <a:pPr algn="ctr"/>
            <a:r>
              <a:rPr lang="pl-PL" sz="1800" dirty="0" smtClean="0"/>
              <a:t>Pałac zewnątrz</a:t>
            </a:r>
            <a:endParaRPr lang="pl-PL" sz="1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" y="1"/>
            <a:ext cx="4532595" cy="302099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281" y="127321"/>
            <a:ext cx="4990557" cy="2893672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92" y="3154674"/>
            <a:ext cx="2470089" cy="3604942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408" y="3403243"/>
            <a:ext cx="4659430" cy="310780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" y="3403243"/>
            <a:ext cx="4281214" cy="285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9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81651" y="396433"/>
            <a:ext cx="4649787" cy="576262"/>
          </a:xfrm>
        </p:spPr>
        <p:txBody>
          <a:bodyPr anchor="ctr"/>
          <a:lstStyle/>
          <a:p>
            <a:pPr algn="ctr"/>
            <a:r>
              <a:rPr lang="pl-PL" sz="1800" b="1" u="sng" dirty="0" smtClean="0"/>
              <a:t>Mało znane fakty o Królowej Wiktorii</a:t>
            </a:r>
            <a:endParaRPr lang="pl-PL" sz="1800" b="1" u="sng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4763" y="972695"/>
            <a:ext cx="10878898" cy="1492713"/>
          </a:xfrm>
        </p:spPr>
        <p:txBody>
          <a:bodyPr>
            <a:normAutofit/>
          </a:bodyPr>
          <a:lstStyle/>
          <a:p>
            <a:pPr algn="just"/>
            <a:r>
              <a:rPr lang="pl-PL" sz="1800" dirty="0">
                <a:solidFill>
                  <a:schemeClr val="tx1"/>
                </a:solidFill>
              </a:rPr>
              <a:t>Królowa Wiktoria jest najbardziej znana z tego, że za czasów jej panowania najważniejsze było respektowanie prawa, przestrzeganie surowych zasad moralnych jak i nieafiszowanie się </a:t>
            </a:r>
            <a:r>
              <a:rPr lang="pl-PL" sz="1800" dirty="0" smtClean="0">
                <a:solidFill>
                  <a:schemeClr val="tx1"/>
                </a:solidFill>
              </a:rPr>
              <a:t>            z </a:t>
            </a:r>
            <a:r>
              <a:rPr lang="pl-PL" sz="1800" dirty="0">
                <a:solidFill>
                  <a:schemeClr val="tx1"/>
                </a:solidFill>
              </a:rPr>
              <a:t>życiem seksualnym. Sama królowa była wzorem moralności. W czasie jej długoletniego panowania Brytania rozwinęła się </a:t>
            </a:r>
            <a:r>
              <a:rPr lang="pl-PL" sz="1800" dirty="0" smtClean="0">
                <a:solidFill>
                  <a:schemeClr val="tx1"/>
                </a:solidFill>
              </a:rPr>
              <a:t>gospodarczo i </a:t>
            </a:r>
            <a:r>
              <a:rPr lang="pl-PL" sz="1800" dirty="0">
                <a:solidFill>
                  <a:schemeClr val="tx1"/>
                </a:solidFill>
              </a:rPr>
              <a:t>wzmocniła ekonomicznie. To wszystko wiemy. A czego nie wiemy?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527" y="2821009"/>
            <a:ext cx="5127477" cy="3414900"/>
          </a:xfrm>
          <a:prstGeom prst="rect">
            <a:avLst/>
          </a:prstGeom>
        </p:spPr>
      </p:pic>
      <p:sp>
        <p:nvSpPr>
          <p:cNvPr id="10" name="PoleTekstowe 9"/>
          <p:cNvSpPr txBox="1"/>
          <p:nvPr/>
        </p:nvSpPr>
        <p:spPr>
          <a:xfrm>
            <a:off x="1135625" y="3030478"/>
            <a:ext cx="525360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pl-PL" dirty="0" smtClean="0"/>
              <a:t>Oświadczyła się Albertowi</a:t>
            </a:r>
          </a:p>
          <a:p>
            <a:pPr algn="just"/>
            <a:endParaRPr lang="pl-PL" dirty="0" smtClean="0"/>
          </a:p>
          <a:p>
            <a:pPr algn="just"/>
            <a:r>
              <a:rPr lang="pl-PL" dirty="0" smtClean="0"/>
              <a:t>15 </a:t>
            </a:r>
            <a:r>
              <a:rPr lang="pl-PL" dirty="0"/>
              <a:t>października 1839 roku królowa Wiktoria oświadczyła się swojemu kuzynowi, księciu Albertowi. W jej pamiętniku możemy przeczytać: „obejmowaliśmy się, on był tak miły i kochający… tak naprawdę był to najszczęśliwszy moment w moim życiu”. Pobrali się w 1840 i żyli jako kochające się małżeństwo. Gdy Albert zmarł w 1861, królowa Wiktoria pogrążyła się w żałobie </a:t>
            </a:r>
            <a:r>
              <a:rPr lang="pl-PL" dirty="0" smtClean="0"/>
              <a:t>             i </a:t>
            </a:r>
            <a:r>
              <a:rPr lang="pl-PL" dirty="0"/>
              <a:t>nigdy nie otrząsnęła się po śmierci małżonka. </a:t>
            </a:r>
          </a:p>
        </p:txBody>
      </p:sp>
    </p:spTree>
    <p:extLst>
      <p:ext uri="{BB962C8B-B14F-4D97-AF65-F5344CB8AC3E}">
        <p14:creationId xmlns:p14="http://schemas.microsoft.com/office/powerpoint/2010/main" val="15926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Tekstowe 2"/>
          <p:cNvSpPr txBox="1"/>
          <p:nvPr/>
        </p:nvSpPr>
        <p:spPr>
          <a:xfrm>
            <a:off x="416689" y="810228"/>
            <a:ext cx="53127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2. Niezwykły prezent ślubny</a:t>
            </a:r>
          </a:p>
          <a:p>
            <a:endParaRPr lang="pl-PL" dirty="0" smtClean="0"/>
          </a:p>
          <a:p>
            <a:pPr algn="just"/>
            <a:r>
              <a:rPr lang="pl-PL" dirty="0" smtClean="0"/>
              <a:t>Jednym </a:t>
            </a:r>
            <a:r>
              <a:rPr lang="pl-PL" dirty="0"/>
              <a:t>z prezentów ślubnych, który otrzymała para królewska był ser. Ale nie byle jaki. Farmerzy specjalnie na tę okazję zrobili ser z mleka 750 krów, a krąg tego przysmaku ważył 500 kilogramów. Farmerzy poprosili następnie o wypożyczenie sera, aby pokazać go na wystawie. Królowa zgodziła się, ale później odmówiła przyjęcia prezentu po raz drugi. </a:t>
            </a:r>
          </a:p>
        </p:txBody>
      </p:sp>
      <p:sp>
        <p:nvSpPr>
          <p:cNvPr id="4" name="PoleTekstowe 3"/>
          <p:cNvSpPr txBox="1"/>
          <p:nvPr/>
        </p:nvSpPr>
        <p:spPr>
          <a:xfrm>
            <a:off x="6134582" y="810228"/>
            <a:ext cx="55905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3. Bała się biskupów</a:t>
            </a:r>
          </a:p>
          <a:p>
            <a:endParaRPr lang="pl-PL" dirty="0"/>
          </a:p>
          <a:p>
            <a:pPr algn="just"/>
            <a:r>
              <a:rPr lang="pl-PL" dirty="0" smtClean="0"/>
              <a:t>Wiktoria </a:t>
            </a:r>
            <a:r>
              <a:rPr lang="pl-PL" dirty="0"/>
              <a:t>bała się biskupów. Był to irracjonalny strach i nie bardzo wiadomo dlaczego biskupi napawali ja trwogą. Niektórzy utrzymują, że gdy Wiktoria była małą dziewczynką bała się potężnych peruk noszonych przez biskupów, </a:t>
            </a:r>
            <a:r>
              <a:rPr lang="pl-PL" dirty="0" smtClean="0"/>
              <a:t>          a </a:t>
            </a:r>
            <a:r>
              <a:rPr lang="pl-PL" dirty="0"/>
              <a:t>potem pojawiła się obawa przed ludźmi je noszącymi. Królowa za młodu raz przezwyciężyła fobię i podeszła do biskupa Salisbury, który podawał jej do zabawy swój Order Podwiązki. 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216" y="4207298"/>
            <a:ext cx="3740070" cy="193451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281" y="4115841"/>
            <a:ext cx="3281744" cy="254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277792" y="312517"/>
            <a:ext cx="557899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4. Przeżyła przynajmniej siedem zamachów</a:t>
            </a:r>
          </a:p>
          <a:p>
            <a:endParaRPr lang="pl-PL" dirty="0"/>
          </a:p>
          <a:p>
            <a:pPr algn="just"/>
            <a:r>
              <a:rPr lang="pl-PL" dirty="0" smtClean="0"/>
              <a:t>Jej </a:t>
            </a:r>
            <a:r>
              <a:rPr lang="pl-PL" dirty="0"/>
              <a:t>życie było zagrożone przynajmniej siedem razy. Pierwsze usiłowanie zabójstwa miało miejsce w 1837 roku, niedługo po tym, jak zasiadła na tronie. Zamach był przeprowadzony przez pewnego mężczyznę, który utrzymywał, że jest prawowitym synem Jerzego IV i legalnym pretendentem do tronu. W większości przypadków zamachy były dziełem szaleńców lub ekstremistów. W 1840 do królowej strzelał koleś, któremu nie podobało się to, że krajem rządzi kobieta, a w 1872 uzbrojony Irlandczyk groził, że ją zabije jeśli nie podpisze dokumentu, że Irlandia będzie niezależna od Anglii. Ostatni zamach był w 1882 roku. Strzelający do królowej nienawidził jej, liczby 4 i wierzył, że w niebieskich przedmiotach drzemią siły nadprzyrodzone.</a:t>
            </a:r>
          </a:p>
        </p:txBody>
      </p:sp>
      <p:sp>
        <p:nvSpPr>
          <p:cNvPr id="3" name="PoleTekstowe 2"/>
          <p:cNvSpPr txBox="1"/>
          <p:nvPr/>
        </p:nvSpPr>
        <p:spPr>
          <a:xfrm>
            <a:off x="6076709" y="312517"/>
            <a:ext cx="56831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5. Szpiegowała swoje dzieci</a:t>
            </a:r>
          </a:p>
          <a:p>
            <a:endParaRPr lang="pl-PL" dirty="0"/>
          </a:p>
          <a:p>
            <a:pPr algn="just"/>
            <a:r>
              <a:rPr lang="pl-PL" dirty="0" smtClean="0"/>
              <a:t>Królowa </a:t>
            </a:r>
            <a:r>
              <a:rPr lang="pl-PL" dirty="0"/>
              <a:t>chciała rządzić i kontrolować </a:t>
            </a:r>
            <a:r>
              <a:rPr lang="pl-PL" dirty="0" smtClean="0"/>
              <a:t>wszystko         i </a:t>
            </a:r>
            <a:r>
              <a:rPr lang="pl-PL" dirty="0"/>
              <a:t>wszystkich. Zatrudniała armię szpiegów, którzy informowali ją o tym co robiły jej dzieci. Gdy najstarsza córka wyszła za mąż i przeniosła się do Niemiec, królowa pisała do niej </a:t>
            </a:r>
            <a:r>
              <a:rPr lang="pl-PL" dirty="0" smtClean="0"/>
              <a:t>codziennie                  </a:t>
            </a:r>
            <a:r>
              <a:rPr lang="pl-PL" dirty="0"/>
              <a:t>i zarządzała jej życiem. </a:t>
            </a:r>
            <a:r>
              <a:rPr lang="pl-PL" dirty="0" err="1"/>
              <a:t>Bertie</a:t>
            </a:r>
            <a:r>
              <a:rPr lang="pl-PL" dirty="0"/>
              <a:t> ożenił się </a:t>
            </a:r>
            <a:r>
              <a:rPr lang="pl-PL" dirty="0" smtClean="0"/>
              <a:t>                      z </a:t>
            </a:r>
            <a:r>
              <a:rPr lang="pl-PL" dirty="0"/>
              <a:t>księżniczką Aleksandrą, a jej lekarz musiał zdawać Wiktorii szczegółowe raporty dotyczące stanu jej zdrowia, łącznie z detalami dotyczącymi menstruacji księżniczki. Wiktoria bardzo chciała zatrzymać przy sobie córkę Beatrycze i dosyć długo skutecznie odwodziła ją od zamążpójścia. Jednak dziewczyna w końcu się zbuntowała </a:t>
            </a:r>
            <a:r>
              <a:rPr lang="pl-PL" dirty="0" smtClean="0"/>
              <a:t>              i </a:t>
            </a:r>
            <a:r>
              <a:rPr lang="pl-PL" dirty="0"/>
              <a:t>zaręczyła z niemieckim księciem. Wiktoria tak się wkurzyła, że nie odzywała się do córki przez sześć miesięcy. W końcu zgodziła się na małżeństwo pod jednym warunkiem - młoda para musiała zamieszkać razem z nią. </a:t>
            </a:r>
          </a:p>
        </p:txBody>
      </p:sp>
    </p:spTree>
    <p:extLst>
      <p:ext uri="{BB962C8B-B14F-4D97-AF65-F5344CB8AC3E}">
        <p14:creationId xmlns:p14="http://schemas.microsoft.com/office/powerpoint/2010/main" val="1221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6" y="219276"/>
            <a:ext cx="5067642" cy="284801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98" y="2980451"/>
            <a:ext cx="6479251" cy="3320196"/>
          </a:xfrm>
          <a:prstGeom prst="rect">
            <a:avLst/>
          </a:prstGeom>
        </p:spPr>
      </p:pic>
      <p:sp>
        <p:nvSpPr>
          <p:cNvPr id="5" name="PoleTekstowe 4"/>
          <p:cNvSpPr txBox="1"/>
          <p:nvPr/>
        </p:nvSpPr>
        <p:spPr>
          <a:xfrm>
            <a:off x="5752618" y="219276"/>
            <a:ext cx="57873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7. Babcia Europy</a:t>
            </a:r>
          </a:p>
          <a:p>
            <a:endParaRPr lang="pl-PL" dirty="0"/>
          </a:p>
          <a:p>
            <a:pPr algn="just"/>
            <a:r>
              <a:rPr lang="pl-PL" dirty="0" smtClean="0"/>
              <a:t>Pod </a:t>
            </a:r>
            <a:r>
              <a:rPr lang="pl-PL" dirty="0"/>
              <a:t>koniec panowania królową Wiktorię zaczęto nazywać babcią Europy. Większość z jej dziewięciorga dzieci wżeniła się w europejskie rody królewskie. Jej wnuki oraz prawnuki zasiadały na tronach Wielkiej Brytanii, Szwecji, Hiszpanii </a:t>
            </a:r>
            <a:r>
              <a:rPr lang="pl-PL" dirty="0" smtClean="0"/>
              <a:t>             i </a:t>
            </a:r>
            <a:r>
              <a:rPr lang="pl-PL" dirty="0"/>
              <a:t>Belgii.</a:t>
            </a:r>
          </a:p>
        </p:txBody>
      </p:sp>
      <p:sp>
        <p:nvSpPr>
          <p:cNvPr id="6" name="PoleTekstowe 5"/>
          <p:cNvSpPr txBox="1"/>
          <p:nvPr/>
        </p:nvSpPr>
        <p:spPr>
          <a:xfrm>
            <a:off x="212846" y="3067291"/>
            <a:ext cx="51578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6. Pisarka</a:t>
            </a:r>
          </a:p>
          <a:p>
            <a:pPr algn="just"/>
            <a:endParaRPr lang="pl-PL" sz="1600" dirty="0"/>
          </a:p>
          <a:p>
            <a:pPr algn="just"/>
            <a:r>
              <a:rPr lang="pl-PL" sz="1600" dirty="0" smtClean="0"/>
              <a:t>Wiktoria </a:t>
            </a:r>
            <a:r>
              <a:rPr lang="pl-PL" sz="1600" dirty="0"/>
              <a:t>była bardzo zdyscyplinowana i odkąd skończyła 13 lat codziennie w swoim pamiętniku zapisywała około 2000 słów. Matka Wiktorii również codziennie czytała to, co pojawiło się zapiskach. Przestała podczytywać pamiętniki córki dopiero wtedy, gdy ta została królową. Wiktoria zapisała 121 pamiętników, a ostatni wpis powstał dziesięć dni przed jej śmiercią. Królowa kazała Beatrycze przeczytać i ocenzurować pamiętniki. Po śmierci matki Beatrycze zasiadła do lektury i w trakcie cenzurowania zniszczyła większość zapisków.</a:t>
            </a:r>
          </a:p>
        </p:txBody>
      </p:sp>
    </p:spTree>
    <p:extLst>
      <p:ext uri="{BB962C8B-B14F-4D97-AF65-F5344CB8AC3E}">
        <p14:creationId xmlns:p14="http://schemas.microsoft.com/office/powerpoint/2010/main" val="118577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312516" y="173620"/>
            <a:ext cx="47919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8. Nosicielka „choroby królów”</a:t>
            </a:r>
          </a:p>
          <a:p>
            <a:endParaRPr lang="pl-PL" dirty="0"/>
          </a:p>
          <a:p>
            <a:pPr algn="just"/>
            <a:r>
              <a:rPr lang="pl-PL" dirty="0" smtClean="0"/>
              <a:t>Wiktoria </a:t>
            </a:r>
            <a:r>
              <a:rPr lang="pl-PL" dirty="0"/>
              <a:t>była nosicielką genu hemofilii. Sama na nią nie chorowała, ale przekazała „chorobę królów” córkom Alicji i Beatrycze oraz synowi Leopoldowi. Leopold był od początku bardzo słabym i chorowitym dzieckiem i zmarł z powodu krwotoku. Córki królowej przekazały chorobę kilku swoim dzieciom. Choroba zniknęła dopiero w czwartym pokoleniu. 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68" y="3312941"/>
            <a:ext cx="4679067" cy="3306761"/>
          </a:xfrm>
          <a:prstGeom prst="rect">
            <a:avLst/>
          </a:prstGeom>
        </p:spPr>
      </p:pic>
      <p:sp>
        <p:nvSpPr>
          <p:cNvPr id="4" name="PoleTekstowe 3"/>
          <p:cNvSpPr txBox="1"/>
          <p:nvPr/>
        </p:nvSpPr>
        <p:spPr>
          <a:xfrm>
            <a:off x="5868364" y="3164681"/>
            <a:ext cx="544010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9. Pierwsza monarchini rządząca z Pałacu </a:t>
            </a:r>
            <a:r>
              <a:rPr lang="pl-PL" dirty="0"/>
              <a:t>Buckingham</a:t>
            </a:r>
          </a:p>
          <a:p>
            <a:endParaRPr lang="pl-PL" dirty="0"/>
          </a:p>
          <a:p>
            <a:pPr algn="just"/>
            <a:r>
              <a:rPr lang="pl-PL" dirty="0" smtClean="0"/>
              <a:t>Wiktoria </a:t>
            </a:r>
            <a:r>
              <a:rPr lang="pl-PL" dirty="0"/>
              <a:t>wprowadziła się do Pałacu Buckingham w 1837 roku. Po ślubie z księciem Albertem pałac służył jako dom rodziny królewskiej, miejsce życia towarzyskiego, jak </a:t>
            </a:r>
            <a:r>
              <a:rPr lang="pl-PL" dirty="0" smtClean="0"/>
              <a:t>          i </a:t>
            </a:r>
            <a:r>
              <a:rPr lang="pl-PL" dirty="0"/>
              <a:t>oficjalne miejsce, z którego królowa rządziła </a:t>
            </a:r>
            <a:r>
              <a:rPr lang="pl-PL" dirty="0" smtClean="0"/>
              <a:t>        i </a:t>
            </a:r>
            <a:r>
              <a:rPr lang="pl-PL" dirty="0"/>
              <a:t>przyjmowała urzędowe wizyty. Po śmierci męża Wiktoria rzadko bywała w pałacu, wolała spędzać czas w Windsorze, </a:t>
            </a:r>
            <a:r>
              <a:rPr lang="pl-PL" dirty="0" err="1"/>
              <a:t>Balmoral</a:t>
            </a:r>
            <a:r>
              <a:rPr lang="pl-PL" dirty="0"/>
              <a:t> </a:t>
            </a:r>
            <a:r>
              <a:rPr lang="pl-PL" dirty="0" smtClean="0"/>
              <a:t>        w </a:t>
            </a:r>
            <a:r>
              <a:rPr lang="pl-PL" dirty="0"/>
              <a:t>Szkocji czy też w </a:t>
            </a:r>
            <a:r>
              <a:rPr lang="pl-PL" dirty="0" err="1"/>
              <a:t>Osborne</a:t>
            </a:r>
            <a:r>
              <a:rPr lang="pl-PL" dirty="0"/>
              <a:t> House na wyspie Wight.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984" y="119150"/>
            <a:ext cx="5092860" cy="304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4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9086126" y="5116011"/>
            <a:ext cx="29098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Dziękujemy za uwagę </a:t>
            </a:r>
            <a:r>
              <a:rPr lang="pl-PL" dirty="0" smtClean="0">
                <a:sym typeface="Wingdings"/>
              </a:rPr>
              <a:t></a:t>
            </a:r>
          </a:p>
          <a:p>
            <a:endParaRPr lang="pl-PL" dirty="0">
              <a:sym typeface="Wingdings"/>
            </a:endParaRPr>
          </a:p>
          <a:p>
            <a:endParaRPr lang="pl-PL" dirty="0" smtClean="0">
              <a:sym typeface="Wingdings"/>
            </a:endParaRPr>
          </a:p>
          <a:p>
            <a:pPr algn="r"/>
            <a:r>
              <a:rPr lang="pl-PL" dirty="0" smtClean="0">
                <a:sym typeface="Wingdings"/>
              </a:rPr>
              <a:t>Robert Barłowski</a:t>
            </a:r>
          </a:p>
          <a:p>
            <a:pPr algn="r"/>
            <a:r>
              <a:rPr lang="pl-PL" dirty="0" smtClean="0">
                <a:sym typeface="Wingdings"/>
              </a:rPr>
              <a:t>Dorota Sochacka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32" y="1451591"/>
            <a:ext cx="6479251" cy="5002859"/>
          </a:xfrm>
          <a:prstGeom prst="rect">
            <a:avLst/>
          </a:prstGeom>
        </p:spPr>
      </p:pic>
      <p:sp>
        <p:nvSpPr>
          <p:cNvPr id="5" name="PoleTekstowe 4"/>
          <p:cNvSpPr txBox="1"/>
          <p:nvPr/>
        </p:nvSpPr>
        <p:spPr>
          <a:xfrm>
            <a:off x="1975898" y="385535"/>
            <a:ext cx="3055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Szczęśliwa rodzina królewska na tarasie </a:t>
            </a:r>
            <a:r>
              <a:rPr lang="pl-PL" dirty="0" err="1" smtClean="0"/>
              <a:t>Osborne</a:t>
            </a:r>
            <a:r>
              <a:rPr lang="pl-PL" dirty="0" smtClean="0"/>
              <a:t> House</a:t>
            </a:r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84" y="1632700"/>
            <a:ext cx="5247527" cy="3422122"/>
          </a:xfrm>
          <a:prstGeom prst="rect">
            <a:avLst/>
          </a:prstGeom>
        </p:spPr>
      </p:pic>
      <p:sp>
        <p:nvSpPr>
          <p:cNvPr id="6" name="PoleTekstowe 5"/>
          <p:cNvSpPr txBox="1"/>
          <p:nvPr/>
        </p:nvSpPr>
        <p:spPr>
          <a:xfrm>
            <a:off x="9086126" y="385535"/>
            <a:ext cx="21355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Szczęśliwa grupa </a:t>
            </a:r>
          </a:p>
          <a:p>
            <a:pPr algn="ctr"/>
            <a:r>
              <a:rPr lang="pl-PL" dirty="0" smtClean="0"/>
              <a:t>w ogrodach</a:t>
            </a:r>
          </a:p>
          <a:p>
            <a:pPr algn="ctr"/>
            <a:r>
              <a:rPr lang="pl-PL" dirty="0" err="1" smtClean="0"/>
              <a:t>Osborne</a:t>
            </a:r>
            <a:r>
              <a:rPr lang="pl-PL" dirty="0" smtClean="0"/>
              <a:t> House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703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ycinek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Wycinek</Template>
  <TotalTime>492</TotalTime>
  <Words>1509</Words>
  <Application>Microsoft Office PowerPoint</Application>
  <PresentationFormat>Panoramiczny</PresentationFormat>
  <Paragraphs>77</Paragraphs>
  <Slides>24</Slides>
  <Notes>1</Notes>
  <HiddenSlides>0</HiddenSlides>
  <MMClips>1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0" baseType="lpstr">
      <vt:lpstr>Calibri</vt:lpstr>
      <vt:lpstr>Century Gothic</vt:lpstr>
      <vt:lpstr>Mangal</vt:lpstr>
      <vt:lpstr>Wingdings</vt:lpstr>
      <vt:lpstr>Wingdings 3</vt:lpstr>
      <vt:lpstr>Wycinek</vt:lpstr>
      <vt:lpstr>Prezentacja programu PowerPoint</vt:lpstr>
      <vt:lpstr>Podróż na wyspę wight zwiedzanie osborne House</vt:lpstr>
      <vt:lpstr>Prezentacja programu PowerPoint</vt:lpstr>
      <vt:lpstr>Z Portsmouth na Isle of Wight kursuje  poduszkowiec. Podróż nim jest atrakcją samą w sobie. Niestety, jest to opcja tylko dla pieszych turystów. Poduszkowiec pokonuje trasę w ciągu zaledwie 10 minut. </vt:lpstr>
      <vt:lpstr>Prezentacja programu PowerPoint</vt:lpstr>
      <vt:lpstr>Osbourne house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Podróż na wyspę wight zwiedzanie osbourne House</dc:title>
  <dc:creator>Robert B.</dc:creator>
  <cp:lastModifiedBy>Krystyna Moskal</cp:lastModifiedBy>
  <cp:revision>39</cp:revision>
  <dcterms:created xsi:type="dcterms:W3CDTF">2019-03-05T11:36:34Z</dcterms:created>
  <dcterms:modified xsi:type="dcterms:W3CDTF">2019-04-12T14:03:15Z</dcterms:modified>
</cp:coreProperties>
</file>